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14"/>
  </p:notesMasterIdLst>
  <p:sldIdLst>
    <p:sldId id="286" r:id="rId5"/>
    <p:sldId id="282" r:id="rId6"/>
    <p:sldId id="281" r:id="rId7"/>
    <p:sldId id="276" r:id="rId8"/>
    <p:sldId id="277" r:id="rId9"/>
    <p:sldId id="278" r:id="rId10"/>
    <p:sldId id="279" r:id="rId11"/>
    <p:sldId id="283" r:id="rId12"/>
    <p:sldId id="285" r:id="rId1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1530" y="9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2B56C-E4C3-477D-9DBB-EDFB8DEA061A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2262F-AFE6-4C9E-BD41-86DCF51B3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125B-8C9F-4B54-BB19-EB91240FE6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07853A43-8D19-4BBC-8597-28040EE495F9}" type="slidenum">
              <a:rPr lang="en-US" sz="1200">
                <a:latin typeface="Times New Roman" pitchFamily="18" charset="0"/>
              </a:rPr>
              <a:pPr>
                <a:defRPr/>
              </a:pPr>
              <a:t>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7755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5" y="1053981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8779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755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100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133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65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4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6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2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3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02932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0" r:id="rId8"/>
    <p:sldLayoutId id="2147483671" r:id="rId9"/>
    <p:sldLayoutId id="2147483651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hyperlink" Target="http://creativecommons.org/licenses/by-nc/4.0/legalc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dirty="0" smtClean="0"/>
              <a:t>Kernel-Based </a:t>
            </a:r>
            <a:r>
              <a:rPr lang="en-US" dirty="0"/>
              <a:t>SPMD Parallel </a:t>
            </a:r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1520" y="3573895"/>
            <a:ext cx="5439300" cy="424732"/>
          </a:xfrm>
        </p:spPr>
        <p:txBody>
          <a:bodyPr/>
          <a:lstStyle/>
          <a:p>
            <a:r>
              <a:rPr lang="en-US" sz="2400" dirty="0" smtClean="0"/>
              <a:t>Module </a:t>
            </a:r>
            <a:r>
              <a:rPr lang="en-US" sz="2400" dirty="0" smtClean="0"/>
              <a:t>3.1 </a:t>
            </a:r>
            <a:r>
              <a:rPr lang="en-US" sz="2400" dirty="0" smtClean="0"/>
              <a:t>- </a:t>
            </a:r>
            <a:r>
              <a:rPr lang="en-US" sz="2400" dirty="0"/>
              <a:t>CUDA Parallelism Model 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308">
        <p:fade/>
      </p:transition>
    </mc:Choice>
    <mc:Fallback xmlns="">
      <p:transition spd="med" advTm="21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learn the basic concepts involved in a simple CUDA kernel function</a:t>
            </a:r>
          </a:p>
          <a:p>
            <a:pPr lvl="1"/>
            <a:r>
              <a:rPr lang="en-US" dirty="0" smtClean="0"/>
              <a:t>Declaration</a:t>
            </a:r>
          </a:p>
          <a:p>
            <a:pPr lvl="1"/>
            <a:r>
              <a:rPr lang="en-US" dirty="0" smtClean="0"/>
              <a:t>Built-in variables</a:t>
            </a:r>
          </a:p>
          <a:p>
            <a:pPr lvl="1"/>
            <a:r>
              <a:rPr lang="en-US" dirty="0" smtClean="0"/>
              <a:t>Thread index to data index mapping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10"/>
          <p:cNvSpPr txBox="1">
            <a:spLocks/>
          </p:cNvSpPr>
          <p:nvPr/>
        </p:nvSpPr>
        <p:spPr>
          <a:xfrm>
            <a:off x="5029200" y="4191845"/>
            <a:ext cx="1428750" cy="2571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/>
              <a:t>2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967">
        <p:fade/>
      </p:transition>
    </mc:Choice>
    <mc:Fallback xmlns="">
      <p:transition spd="med" advTm="369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Example: Vector Addition Kernel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idx="1"/>
          </p:nvPr>
        </p:nvSpPr>
        <p:spPr>
          <a:xfrm>
            <a:off x="319878" y="1293988"/>
            <a:ext cx="6385722" cy="3539557"/>
          </a:xfrm>
          <a:noFill/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US" sz="1500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endParaRPr lang="en-US" sz="1500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500" dirty="0">
                <a:latin typeface="Courier New" pitchFamily="49" charset="0"/>
              </a:rPr>
              <a:t>// </a:t>
            </a:r>
            <a:r>
              <a:rPr lang="en-US" sz="1275" dirty="0">
                <a:latin typeface="Courier New" pitchFamily="49" charset="0"/>
              </a:rPr>
              <a:t>Compute vector sum C = </a:t>
            </a:r>
            <a:r>
              <a:rPr lang="en-US" sz="1275" dirty="0" smtClean="0">
                <a:latin typeface="Courier New" pitchFamily="49" charset="0"/>
              </a:rPr>
              <a:t>A + B</a:t>
            </a:r>
            <a:endParaRPr lang="en-US" sz="1275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275" dirty="0">
                <a:latin typeface="Courier New" pitchFamily="49" charset="0"/>
              </a:rPr>
              <a:t>// Each thread performs one pair-wise addition</a:t>
            </a:r>
          </a:p>
          <a:p>
            <a:pPr eaLnBrk="1" hangingPunct="1">
              <a:buFontTx/>
              <a:buNone/>
            </a:pPr>
            <a:endParaRPr lang="en-US" sz="1500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itchFamily="49" charset="0"/>
              </a:rPr>
              <a:t>__global__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</a:rPr>
              <a:t>vecAddKernel</a:t>
            </a:r>
            <a:r>
              <a:rPr lang="en-US" b="1" dirty="0">
                <a:latin typeface="Courier New" pitchFamily="49" charset="0"/>
              </a:rPr>
              <a:t>(float* A, float* B, float* C,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sz="1500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i = 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threadIdx.x</a:t>
            </a:r>
            <a:r>
              <a:rPr lang="en-US" b="1" dirty="0" err="1">
                <a:latin typeface="Courier New" pitchFamily="49" charset="0"/>
              </a:rPr>
              <a:t>+</a:t>
            </a:r>
            <a:r>
              <a:rPr lang="en-US" b="1" dirty="0" err="1" smtClean="0">
                <a:solidFill>
                  <a:schemeClr val="accent2"/>
                </a:solidFill>
                <a:latin typeface="Courier New" pitchFamily="49" charset="0"/>
              </a:rPr>
              <a:t>b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lockDim.x</a:t>
            </a:r>
            <a:r>
              <a:rPr lang="en-US" b="1" dirty="0">
                <a:latin typeface="Courier New" pitchFamily="49" charset="0"/>
              </a:rPr>
              <a:t>*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blockIdx.x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    if(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&lt;n) C[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] = A[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] + B[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];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}</a:t>
            </a:r>
            <a:r>
              <a:rPr lang="en-US" sz="1500" b="1" dirty="0">
                <a:latin typeface="Courier New" pitchFamily="49" charset="0"/>
              </a:rPr>
              <a:t/>
            </a:r>
            <a:br>
              <a:rPr lang="en-US" sz="1500" b="1" dirty="0">
                <a:latin typeface="Courier New" pitchFamily="49" charset="0"/>
              </a:rPr>
            </a:br>
            <a:endParaRPr lang="en-US" sz="600" b="1" dirty="0">
              <a:latin typeface="Courier New" pitchFamily="49" charset="0"/>
            </a:endParaRPr>
          </a:p>
        </p:txBody>
      </p:sp>
      <p:sp>
        <p:nvSpPr>
          <p:cNvPr id="321541" name="Rectangle 5"/>
          <p:cNvSpPr>
            <a:spLocks noChangeArrowheads="1"/>
          </p:cNvSpPr>
          <p:nvPr/>
        </p:nvSpPr>
        <p:spPr bwMode="auto">
          <a:xfrm>
            <a:off x="319878" y="2579565"/>
            <a:ext cx="1371600" cy="29646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21542" name="Rectangle 6"/>
          <p:cNvSpPr>
            <a:spLocks noChangeArrowheads="1"/>
          </p:cNvSpPr>
          <p:nvPr/>
        </p:nvSpPr>
        <p:spPr bwMode="auto">
          <a:xfrm>
            <a:off x="589438" y="3572201"/>
            <a:ext cx="3449162" cy="29646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21543" name="Rectangle 7"/>
          <p:cNvSpPr>
            <a:spLocks noChangeArrowheads="1"/>
          </p:cNvSpPr>
          <p:nvPr/>
        </p:nvSpPr>
        <p:spPr bwMode="auto">
          <a:xfrm>
            <a:off x="311267" y="2872631"/>
            <a:ext cx="6235266" cy="38796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21544" name="Rectangle 8"/>
          <p:cNvSpPr>
            <a:spLocks noChangeArrowheads="1"/>
          </p:cNvSpPr>
          <p:nvPr/>
        </p:nvSpPr>
        <p:spPr bwMode="auto">
          <a:xfrm>
            <a:off x="589438" y="3336752"/>
            <a:ext cx="4910699" cy="25233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2538" name="Text Box 9"/>
          <p:cNvSpPr txBox="1">
            <a:spLocks noChangeArrowheads="1"/>
          </p:cNvSpPr>
          <p:nvPr/>
        </p:nvSpPr>
        <p:spPr bwMode="auto">
          <a:xfrm>
            <a:off x="304800" y="1293988"/>
            <a:ext cx="1383712" cy="369332"/>
          </a:xfrm>
          <a:prstGeom prst="rect">
            <a:avLst/>
          </a:prstGeom>
          <a:solidFill>
            <a:srgbClr val="33CCC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800" dirty="0">
                <a:solidFill>
                  <a:schemeClr val="bg1"/>
                </a:solidFill>
              </a:rPr>
              <a:t>Device Code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8154190"/>
      </p:ext>
    </p:extLst>
  </p:cSld>
  <p:clrMapOvr>
    <a:masterClrMapping/>
  </p:clrMapOvr>
  <p:transition advTm="2472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21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1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21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21541" grpId="0" animBg="1"/>
      <p:bldP spid="321541" grpId="1" animBg="1"/>
      <p:bldP spid="321542" grpId="1" animBg="1"/>
      <p:bldP spid="321542" grpId="2" animBg="1"/>
      <p:bldP spid="321543" grpId="0" animBg="1"/>
      <p:bldP spid="321543" grpId="1" animBg="1"/>
      <p:bldP spid="321544" grpId="0" animBg="1"/>
      <p:bldP spid="32154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311468" y="289561"/>
            <a:ext cx="6235065" cy="369332"/>
          </a:xfrm>
        </p:spPr>
        <p:txBody>
          <a:bodyPr/>
          <a:lstStyle/>
          <a:p>
            <a:pPr eaLnBrk="1" hangingPunct="1"/>
            <a:r>
              <a:rPr lang="en-US" sz="2000" dirty="0" smtClean="0"/>
              <a:t>Example: Vector Addition Kernel Launch (Host Code)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idx="1"/>
          </p:nvPr>
        </p:nvSpPr>
        <p:spPr>
          <a:xfrm>
            <a:off x="76200" y="1733550"/>
            <a:ext cx="6705600" cy="3099995"/>
          </a:xfrm>
          <a:noFill/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>
                <a:latin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</a:rPr>
              <a:t>vecAdd</a:t>
            </a:r>
            <a:r>
              <a:rPr lang="en-US" b="1" dirty="0">
                <a:latin typeface="Courier New" pitchFamily="49" charset="0"/>
              </a:rPr>
              <a:t>(float* </a:t>
            </a:r>
            <a:r>
              <a:rPr lang="en-US" b="1" dirty="0" err="1">
                <a:latin typeface="Courier New" pitchFamily="49" charset="0"/>
              </a:rPr>
              <a:t>h_A</a:t>
            </a:r>
            <a:r>
              <a:rPr lang="en-US" b="1" dirty="0">
                <a:latin typeface="Courier New" pitchFamily="49" charset="0"/>
              </a:rPr>
              <a:t>, float* </a:t>
            </a:r>
            <a:r>
              <a:rPr lang="en-US" b="1" dirty="0" err="1">
                <a:latin typeface="Courier New" pitchFamily="49" charset="0"/>
              </a:rPr>
              <a:t>h_B</a:t>
            </a:r>
            <a:r>
              <a:rPr lang="en-US" b="1" dirty="0">
                <a:latin typeface="Courier New" pitchFamily="49" charset="0"/>
              </a:rPr>
              <a:t>, float* </a:t>
            </a:r>
            <a:r>
              <a:rPr lang="en-US" b="1" dirty="0" err="1">
                <a:latin typeface="Courier New" pitchFamily="49" charset="0"/>
              </a:rPr>
              <a:t>h_C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chemeClr val="hlink"/>
                </a:solidFill>
                <a:latin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</a:rPr>
              <a:t>// </a:t>
            </a:r>
            <a:r>
              <a:rPr lang="en-US" dirty="0" err="1">
                <a:latin typeface="Courier New" pitchFamily="49" charset="0"/>
              </a:rPr>
              <a:t>d_A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d_B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d_C</a:t>
            </a:r>
            <a:r>
              <a:rPr lang="en-US" dirty="0">
                <a:latin typeface="Courier New" pitchFamily="49" charset="0"/>
              </a:rPr>
              <a:t> allocations and copies omitted 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urier New" pitchFamily="49" charset="0"/>
              </a:rPr>
              <a:t> // Run ceil(n/256.0) blocks of 256 threads each</a:t>
            </a: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accent2"/>
                </a:solidFill>
                <a:latin typeface="Courier New" pitchFamily="49" charset="0"/>
              </a:rPr>
              <a:t>vecAddKernel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&lt;&lt;&lt;ceil(n/256.0),256&gt;&gt;&gt;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d_A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d_B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d_C</a:t>
            </a:r>
            <a:r>
              <a:rPr lang="en-US" b="1" dirty="0">
                <a:latin typeface="Courier New" pitchFamily="49" charset="0"/>
              </a:rPr>
              <a:t>, n);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}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282095" y="1200150"/>
            <a:ext cx="1165705" cy="369332"/>
          </a:xfrm>
          <a:prstGeom prst="rect">
            <a:avLst/>
          </a:prstGeom>
          <a:solidFill>
            <a:srgbClr val="33CCC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800" dirty="0">
                <a:solidFill>
                  <a:schemeClr val="bg1"/>
                </a:solidFill>
              </a:rPr>
              <a:t>Host Code</a:t>
            </a:r>
          </a:p>
        </p:txBody>
      </p:sp>
      <p:sp>
        <p:nvSpPr>
          <p:cNvPr id="5" name="Slide Number Placeholder 10"/>
          <p:cNvSpPr txBox="1">
            <a:spLocks/>
          </p:cNvSpPr>
          <p:nvPr/>
        </p:nvSpPr>
        <p:spPr>
          <a:xfrm>
            <a:off x="5029200" y="4191845"/>
            <a:ext cx="1428750" cy="2571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/>
              <a:t>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9226" y="3227497"/>
            <a:ext cx="35433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solidFill>
                  <a:schemeClr val="bg1"/>
                </a:solidFill>
              </a:rPr>
              <a:t>The ceiling function </a:t>
            </a:r>
            <a:r>
              <a:rPr lang="en-US" sz="1350" dirty="0">
                <a:solidFill>
                  <a:schemeClr val="bg1"/>
                </a:solidFill>
              </a:rPr>
              <a:t>makes sure that there are enough threads to cover all elements.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199544" y="2961694"/>
            <a:ext cx="228600" cy="2286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49805"/>
      </p:ext>
    </p:extLst>
  </p:cSld>
  <p:clrMapOvr>
    <a:masterClrMapping/>
  </p:clrMapOvr>
  <p:transition advTm="2680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More on Kernel Launch (Host Code)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idx="1"/>
          </p:nvPr>
        </p:nvSpPr>
        <p:spPr>
          <a:xfrm>
            <a:off x="76199" y="1539632"/>
            <a:ext cx="6590325" cy="3293914"/>
          </a:xfrm>
          <a:noFill/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US" sz="600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b="1" dirty="0" smtClean="0">
                <a:latin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</a:rPr>
              <a:t>vecAdd</a:t>
            </a:r>
            <a:r>
              <a:rPr lang="en-US" b="1" dirty="0">
                <a:latin typeface="Courier New" pitchFamily="49" charset="0"/>
              </a:rPr>
              <a:t>(float* </a:t>
            </a:r>
            <a:r>
              <a:rPr lang="en-US" b="1" dirty="0" err="1">
                <a:latin typeface="Courier New" pitchFamily="49" charset="0"/>
              </a:rPr>
              <a:t>h_A</a:t>
            </a:r>
            <a:r>
              <a:rPr lang="en-US" b="1" dirty="0">
                <a:latin typeface="Courier New" pitchFamily="49" charset="0"/>
              </a:rPr>
              <a:t>, float* </a:t>
            </a:r>
            <a:r>
              <a:rPr lang="en-US" b="1" dirty="0" err="1">
                <a:latin typeface="Courier New" pitchFamily="49" charset="0"/>
              </a:rPr>
              <a:t>h_B</a:t>
            </a:r>
            <a:r>
              <a:rPr lang="en-US" b="1" dirty="0">
                <a:latin typeface="Courier New" pitchFamily="49" charset="0"/>
              </a:rPr>
              <a:t>, float* </a:t>
            </a:r>
            <a:r>
              <a:rPr lang="en-US" b="1" dirty="0" err="1">
                <a:latin typeface="Courier New" pitchFamily="49" charset="0"/>
              </a:rPr>
              <a:t>h_C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n)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  dim3 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DimGrid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((n-1)/256 + 1, 1, 1);</a:t>
            </a: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  dim3 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DimBlock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(256, 1, 1);</a:t>
            </a:r>
          </a:p>
          <a:p>
            <a:pPr eaLnBrk="1" hangingPunct="1">
              <a:buFontTx/>
              <a:buNone/>
            </a:pP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accent2"/>
                </a:solidFill>
                <a:latin typeface="Courier New" pitchFamily="49" charset="0"/>
              </a:rPr>
              <a:t>vecAddKernel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&lt;&lt;&lt;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DimGrid,DimBlock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d_A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d_B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d_C</a:t>
            </a:r>
            <a:r>
              <a:rPr lang="en-US" b="1" dirty="0">
                <a:latin typeface="Courier New" pitchFamily="49" charset="0"/>
              </a:rPr>
              <a:t>, n);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}</a:t>
            </a:r>
          </a:p>
        </p:txBody>
      </p:sp>
      <p:sp>
        <p:nvSpPr>
          <p:cNvPr id="24582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1851C7-3CEF-43E6-8FD1-31BE5C0631B4}" type="slidenum">
              <a:rPr lang="en-US" smtClean="0"/>
              <a:pPr>
                <a:defRPr/>
              </a:pPr>
              <a:t>5</a:t>
            </a:fld>
            <a:endParaRPr lang="en-US" smtClean="0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04800" y="1200150"/>
            <a:ext cx="1165705" cy="369332"/>
          </a:xfrm>
          <a:prstGeom prst="rect">
            <a:avLst/>
          </a:prstGeom>
          <a:solidFill>
            <a:srgbClr val="33CCC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800" dirty="0">
                <a:solidFill>
                  <a:schemeClr val="bg1"/>
                </a:solidFill>
              </a:rPr>
              <a:t>Host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27206" y="3346174"/>
            <a:ext cx="35433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This </a:t>
            </a:r>
            <a:r>
              <a:rPr lang="en-US" sz="1350" dirty="0" smtClean="0">
                <a:solidFill>
                  <a:schemeClr val="bg1"/>
                </a:solidFill>
              </a:rPr>
              <a:t>is an equivalent way to express the ceiling function.</a:t>
            </a:r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28297"/>
      </p:ext>
    </p:extLst>
  </p:cSld>
  <p:clrMapOvr>
    <a:masterClrMapping/>
  </p:clrMapOvr>
  <p:transition advTm="1907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55162" y="1289496"/>
            <a:ext cx="3543300" cy="138499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__host__</a:t>
            </a:r>
          </a:p>
          <a:p>
            <a:pPr eaLnBrk="1" hangingPunct="1"/>
            <a:r>
              <a:rPr lang="en-US" sz="105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vecAdd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dim3 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DimGrid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(ceil(n/256.0),1,1);</a:t>
            </a:r>
          </a:p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dim3 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DimBlock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(256,1,1);</a:t>
            </a:r>
          </a:p>
          <a:p>
            <a:pPr eaLnBrk="1" hangingPunct="1"/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vecAddKernel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&lt;&lt;&lt;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DimGrid,DimBlock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&gt;&gt;&gt;(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d_A,d_B,d_C,n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Kernel execution in a nutshell</a:t>
            </a:r>
          </a:p>
        </p:txBody>
      </p:sp>
      <p:sp>
        <p:nvSpPr>
          <p:cNvPr id="26634" name="Slide Number Placeholder 57"/>
          <p:cNvSpPr>
            <a:spLocks noGrp="1"/>
          </p:cNvSpPr>
          <p:nvPr>
            <p:ph type="sldNum" sz="quarter" idx="4294967295"/>
          </p:nvPr>
        </p:nvSpPr>
        <p:spPr>
          <a:xfrm>
            <a:off x="5429250" y="4260850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427E30-6048-4BB3-82AB-C0E44A24BEB5}" type="slidenum">
              <a:rPr lang="en-US" smtClean="0"/>
              <a:pPr>
                <a:defRPr/>
              </a:pPr>
              <a:t>6</a:t>
            </a:fld>
            <a:endParaRPr lang="en-US" dirty="0" smtClean="0"/>
          </a:p>
        </p:txBody>
      </p:sp>
      <p:grpSp>
        <p:nvGrpSpPr>
          <p:cNvPr id="2" name="Group 79"/>
          <p:cNvGrpSpPr>
            <a:grpSpLocks/>
          </p:cNvGrpSpPr>
          <p:nvPr/>
        </p:nvGrpSpPr>
        <p:grpSpPr bwMode="auto">
          <a:xfrm>
            <a:off x="1943100" y="2906769"/>
            <a:ext cx="3600450" cy="691988"/>
            <a:chOff x="4191000" y="1208199"/>
            <a:chExt cx="4800600" cy="1230201"/>
          </a:xfrm>
        </p:grpSpPr>
        <p:sp>
          <p:nvSpPr>
            <p:cNvPr id="61" name="Rounded Rectangle 60"/>
            <p:cNvSpPr/>
            <p:nvPr/>
          </p:nvSpPr>
          <p:spPr>
            <a:xfrm>
              <a:off x="4191000" y="1295400"/>
              <a:ext cx="4800600" cy="11430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635" name="TextBox 61"/>
            <p:cNvSpPr txBox="1">
              <a:spLocks noChangeArrowheads="1"/>
            </p:cNvSpPr>
            <p:nvPr/>
          </p:nvSpPr>
          <p:spPr bwMode="auto">
            <a:xfrm>
              <a:off x="5105400" y="1208199"/>
              <a:ext cx="1626781" cy="574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500" dirty="0"/>
                <a:t>Grid</a:t>
              </a:r>
            </a:p>
          </p:txBody>
        </p:sp>
        <p:grpSp>
          <p:nvGrpSpPr>
            <p:cNvPr id="25636" name="Group 59"/>
            <p:cNvGrpSpPr>
              <a:grpSpLocks/>
            </p:cNvGrpSpPr>
            <p:nvPr/>
          </p:nvGrpSpPr>
          <p:grpSpPr bwMode="auto">
            <a:xfrm>
              <a:off x="4267201" y="1371600"/>
              <a:ext cx="838199" cy="990600"/>
              <a:chOff x="3581401" y="1447800"/>
              <a:chExt cx="838199" cy="990600"/>
            </a:xfrm>
          </p:grpSpPr>
          <p:sp>
            <p:nvSpPr>
              <p:cNvPr id="47" name="Rounded Rectangle 46"/>
              <p:cNvSpPr/>
              <p:nvPr/>
            </p:nvSpPr>
            <p:spPr bwMode="auto">
              <a:xfrm>
                <a:off x="3581401" y="1447800"/>
                <a:ext cx="838199" cy="9906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1435" tIns="25718" rIns="51435" bIns="25718"/>
              <a:lstStyle/>
              <a:p>
                <a:pPr algn="ctr">
                  <a:defRPr/>
                </a:pPr>
                <a:r>
                  <a:rPr lang="en-US" sz="1350" dirty="0" err="1">
                    <a:latin typeface="Arial Narrow" pitchFamily="34" charset="0"/>
                  </a:rPr>
                  <a:t>Blk</a:t>
                </a:r>
                <a:r>
                  <a:rPr lang="en-US" sz="1350" dirty="0">
                    <a:latin typeface="Arial Narrow" pitchFamily="34" charset="0"/>
                  </a:rPr>
                  <a:t> 0</a:t>
                </a:r>
              </a:p>
            </p:txBody>
          </p:sp>
          <p:grpSp>
            <p:nvGrpSpPr>
              <p:cNvPr id="25657" name="Group 183"/>
              <p:cNvGrpSpPr>
                <a:grpSpLocks/>
              </p:cNvGrpSpPr>
              <p:nvPr/>
            </p:nvGrpSpPr>
            <p:grpSpPr bwMode="auto">
              <a:xfrm>
                <a:off x="3657600" y="1828800"/>
                <a:ext cx="685800" cy="582091"/>
                <a:chOff x="4191000" y="5029200"/>
                <a:chExt cx="685800" cy="582091"/>
              </a:xfrm>
            </p:grpSpPr>
            <p:sp>
              <p:nvSpPr>
                <p:cNvPr id="25658" name="Freeform 14"/>
                <p:cNvSpPr>
                  <a:spLocks/>
                </p:cNvSpPr>
                <p:nvPr/>
              </p:nvSpPr>
              <p:spPr bwMode="auto">
                <a:xfrm>
                  <a:off x="4191000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59" name="Freeform 15"/>
                <p:cNvSpPr>
                  <a:spLocks/>
                </p:cNvSpPr>
                <p:nvPr/>
              </p:nvSpPr>
              <p:spPr bwMode="auto">
                <a:xfrm>
                  <a:off x="4249067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60" name="Freeform 16"/>
                <p:cNvSpPr>
                  <a:spLocks/>
                </p:cNvSpPr>
                <p:nvPr/>
              </p:nvSpPr>
              <p:spPr bwMode="auto">
                <a:xfrm>
                  <a:off x="4307134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61" name="Freeform 17"/>
                <p:cNvSpPr>
                  <a:spLocks/>
                </p:cNvSpPr>
                <p:nvPr/>
              </p:nvSpPr>
              <p:spPr bwMode="auto">
                <a:xfrm>
                  <a:off x="4365201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62" name="Freeform 18"/>
                <p:cNvSpPr>
                  <a:spLocks/>
                </p:cNvSpPr>
                <p:nvPr/>
              </p:nvSpPr>
              <p:spPr bwMode="auto">
                <a:xfrm>
                  <a:off x="4423268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63" name="Freeform 19"/>
                <p:cNvSpPr>
                  <a:spLocks/>
                </p:cNvSpPr>
                <p:nvPr/>
              </p:nvSpPr>
              <p:spPr bwMode="auto">
                <a:xfrm>
                  <a:off x="4480579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64" name="Freeform 20"/>
                <p:cNvSpPr>
                  <a:spLocks/>
                </p:cNvSpPr>
                <p:nvPr/>
              </p:nvSpPr>
              <p:spPr bwMode="auto">
                <a:xfrm>
                  <a:off x="4537890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65" name="Freeform 21"/>
                <p:cNvSpPr>
                  <a:spLocks/>
                </p:cNvSpPr>
                <p:nvPr/>
              </p:nvSpPr>
              <p:spPr bwMode="auto">
                <a:xfrm>
                  <a:off x="4595201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66" name="Freeform 22"/>
                <p:cNvSpPr>
                  <a:spLocks/>
                </p:cNvSpPr>
                <p:nvPr/>
              </p:nvSpPr>
              <p:spPr bwMode="auto">
                <a:xfrm>
                  <a:off x="4652512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67" name="Freeform 23"/>
                <p:cNvSpPr>
                  <a:spLocks/>
                </p:cNvSpPr>
                <p:nvPr/>
              </p:nvSpPr>
              <p:spPr bwMode="auto">
                <a:xfrm>
                  <a:off x="4709823" y="5029200"/>
                  <a:ext cx="109667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68" name="Freeform 24"/>
                <p:cNvSpPr>
                  <a:spLocks/>
                </p:cNvSpPr>
                <p:nvPr/>
              </p:nvSpPr>
              <p:spPr bwMode="auto">
                <a:xfrm>
                  <a:off x="4766376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5637" name="Group 62"/>
            <p:cNvGrpSpPr>
              <a:grpSpLocks/>
            </p:cNvGrpSpPr>
            <p:nvPr/>
          </p:nvGrpSpPr>
          <p:grpSpPr bwMode="auto">
            <a:xfrm>
              <a:off x="8088086" y="1371600"/>
              <a:ext cx="838199" cy="990600"/>
              <a:chOff x="3581401" y="1447800"/>
              <a:chExt cx="838199" cy="990600"/>
            </a:xfrm>
          </p:grpSpPr>
          <p:sp>
            <p:nvSpPr>
              <p:cNvPr id="64" name="Rounded Rectangle 63"/>
              <p:cNvSpPr/>
              <p:nvPr/>
            </p:nvSpPr>
            <p:spPr bwMode="auto">
              <a:xfrm>
                <a:off x="3581401" y="1447800"/>
                <a:ext cx="838199" cy="9906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1435" tIns="25718" rIns="51435" bIns="25718"/>
              <a:lstStyle/>
              <a:p>
                <a:pPr algn="ctr">
                  <a:defRPr/>
                </a:pPr>
                <a:r>
                  <a:rPr lang="en-US" sz="1350" dirty="0" err="1">
                    <a:latin typeface="Arial Narrow" pitchFamily="34" charset="0"/>
                  </a:rPr>
                  <a:t>Blk</a:t>
                </a:r>
                <a:r>
                  <a:rPr lang="en-US" sz="1350" dirty="0">
                    <a:latin typeface="Arial Narrow" pitchFamily="34" charset="0"/>
                  </a:rPr>
                  <a:t> N-1</a:t>
                </a:r>
              </a:p>
            </p:txBody>
          </p:sp>
          <p:grpSp>
            <p:nvGrpSpPr>
              <p:cNvPr id="25642" name="Group 183"/>
              <p:cNvGrpSpPr>
                <a:grpSpLocks/>
              </p:cNvGrpSpPr>
              <p:nvPr/>
            </p:nvGrpSpPr>
            <p:grpSpPr bwMode="auto">
              <a:xfrm>
                <a:off x="3657600" y="1828800"/>
                <a:ext cx="685800" cy="582091"/>
                <a:chOff x="4191000" y="5029200"/>
                <a:chExt cx="685800" cy="582091"/>
              </a:xfrm>
            </p:grpSpPr>
            <p:sp>
              <p:nvSpPr>
                <p:cNvPr id="25643" name="Freeform 14"/>
                <p:cNvSpPr>
                  <a:spLocks/>
                </p:cNvSpPr>
                <p:nvPr/>
              </p:nvSpPr>
              <p:spPr bwMode="auto">
                <a:xfrm>
                  <a:off x="4191000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44" name="Freeform 15"/>
                <p:cNvSpPr>
                  <a:spLocks/>
                </p:cNvSpPr>
                <p:nvPr/>
              </p:nvSpPr>
              <p:spPr bwMode="auto">
                <a:xfrm>
                  <a:off x="4249067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45" name="Freeform 16"/>
                <p:cNvSpPr>
                  <a:spLocks/>
                </p:cNvSpPr>
                <p:nvPr/>
              </p:nvSpPr>
              <p:spPr bwMode="auto">
                <a:xfrm>
                  <a:off x="4307134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46" name="Freeform 17"/>
                <p:cNvSpPr>
                  <a:spLocks/>
                </p:cNvSpPr>
                <p:nvPr/>
              </p:nvSpPr>
              <p:spPr bwMode="auto">
                <a:xfrm>
                  <a:off x="4365201" y="5029200"/>
                  <a:ext cx="111180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47" name="Freeform 18"/>
                <p:cNvSpPr>
                  <a:spLocks/>
                </p:cNvSpPr>
                <p:nvPr/>
              </p:nvSpPr>
              <p:spPr bwMode="auto">
                <a:xfrm>
                  <a:off x="4423268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48" name="Freeform 19"/>
                <p:cNvSpPr>
                  <a:spLocks/>
                </p:cNvSpPr>
                <p:nvPr/>
              </p:nvSpPr>
              <p:spPr bwMode="auto">
                <a:xfrm>
                  <a:off x="4480579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49" name="Freeform 20"/>
                <p:cNvSpPr>
                  <a:spLocks/>
                </p:cNvSpPr>
                <p:nvPr/>
              </p:nvSpPr>
              <p:spPr bwMode="auto">
                <a:xfrm>
                  <a:off x="4537890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50" name="Freeform 21"/>
                <p:cNvSpPr>
                  <a:spLocks/>
                </p:cNvSpPr>
                <p:nvPr/>
              </p:nvSpPr>
              <p:spPr bwMode="auto">
                <a:xfrm>
                  <a:off x="4595201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51" name="Freeform 22"/>
                <p:cNvSpPr>
                  <a:spLocks/>
                </p:cNvSpPr>
                <p:nvPr/>
              </p:nvSpPr>
              <p:spPr bwMode="auto">
                <a:xfrm>
                  <a:off x="4652512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52" name="Freeform 23"/>
                <p:cNvSpPr>
                  <a:spLocks/>
                </p:cNvSpPr>
                <p:nvPr/>
              </p:nvSpPr>
              <p:spPr bwMode="auto">
                <a:xfrm>
                  <a:off x="4709823" y="5029200"/>
                  <a:ext cx="109667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53" name="Freeform 24"/>
                <p:cNvSpPr>
                  <a:spLocks/>
                </p:cNvSpPr>
                <p:nvPr/>
              </p:nvSpPr>
              <p:spPr bwMode="auto">
                <a:xfrm>
                  <a:off x="4766376" y="5029200"/>
                  <a:ext cx="110424" cy="582091"/>
                </a:xfrm>
                <a:custGeom>
                  <a:avLst/>
                  <a:gdLst>
                    <a:gd name="T0" fmla="*/ 2147483647 w 208"/>
                    <a:gd name="T1" fmla="*/ 0 h 1536"/>
                    <a:gd name="T2" fmla="*/ 2147483647 w 208"/>
                    <a:gd name="T3" fmla="*/ 2147483647 h 1536"/>
                    <a:gd name="T4" fmla="*/ 2147483647 w 208"/>
                    <a:gd name="T5" fmla="*/ 2147483647 h 1536"/>
                    <a:gd name="T6" fmla="*/ 2147483647 w 208"/>
                    <a:gd name="T7" fmla="*/ 2147483647 h 1536"/>
                    <a:gd name="T8" fmla="*/ 2147483647 w 208"/>
                    <a:gd name="T9" fmla="*/ 2147483647 h 1536"/>
                    <a:gd name="T10" fmla="*/ 2147483647 w 208"/>
                    <a:gd name="T11" fmla="*/ 2147483647 h 1536"/>
                    <a:gd name="T12" fmla="*/ 2147483647 w 208"/>
                    <a:gd name="T13" fmla="*/ 2147483647 h 1536"/>
                    <a:gd name="T14" fmla="*/ 2147483647 w 208"/>
                    <a:gd name="T15" fmla="*/ 2147483647 h 1536"/>
                    <a:gd name="T16" fmla="*/ 2147483647 w 208"/>
                    <a:gd name="T17" fmla="*/ 2147483647 h 1536"/>
                    <a:gd name="T18" fmla="*/ 2147483647 w 208"/>
                    <a:gd name="T19" fmla="*/ 2147483647 h 1536"/>
                    <a:gd name="T20" fmla="*/ 2147483647 w 208"/>
                    <a:gd name="T21" fmla="*/ 2147483647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sp>
          <p:nvSpPr>
            <p:cNvPr id="25638" name="TextBox 77"/>
            <p:cNvSpPr txBox="1">
              <a:spLocks noChangeArrowheads="1"/>
            </p:cNvSpPr>
            <p:nvPr/>
          </p:nvSpPr>
          <p:spPr bwMode="auto">
            <a:xfrm>
              <a:off x="5105400" y="1589198"/>
              <a:ext cx="2971800" cy="574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500"/>
                <a:t>• • •</a:t>
              </a:r>
            </a:p>
          </p:txBody>
        </p:sp>
      </p:grpSp>
      <p:grpSp>
        <p:nvGrpSpPr>
          <p:cNvPr id="8" name="Group 115"/>
          <p:cNvGrpSpPr>
            <a:grpSpLocks/>
          </p:cNvGrpSpPr>
          <p:nvPr/>
        </p:nvGrpSpPr>
        <p:grpSpPr bwMode="auto">
          <a:xfrm>
            <a:off x="104455" y="2160423"/>
            <a:ext cx="4072661" cy="884078"/>
            <a:chOff x="-54025" y="3030586"/>
            <a:chExt cx="5340696" cy="2293658"/>
          </a:xfrm>
        </p:grpSpPr>
        <p:cxnSp>
          <p:nvCxnSpPr>
            <p:cNvPr id="82" name="Curved Connector 81"/>
            <p:cNvCxnSpPr>
              <a:stCxn id="84" idx="3"/>
            </p:cNvCxnSpPr>
            <p:nvPr/>
          </p:nvCxnSpPr>
          <p:spPr>
            <a:xfrm>
              <a:off x="4455790" y="3359082"/>
              <a:ext cx="830881" cy="1965162"/>
            </a:xfrm>
            <a:prstGeom prst="curvedConnector2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-54025" y="3030586"/>
              <a:ext cx="4509815" cy="6569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25613" name="Group 78"/>
          <p:cNvGrpSpPr>
            <a:grpSpLocks/>
          </p:cNvGrpSpPr>
          <p:nvPr/>
        </p:nvGrpSpPr>
        <p:grpSpPr bwMode="auto">
          <a:xfrm>
            <a:off x="2714625" y="3591003"/>
            <a:ext cx="2000250" cy="625166"/>
            <a:chOff x="5257800" y="2919393"/>
            <a:chExt cx="2667000" cy="1271607"/>
          </a:xfrm>
        </p:grpSpPr>
        <p:sp>
          <p:nvSpPr>
            <p:cNvPr id="6" name="Rounded Rectangle 5"/>
            <p:cNvSpPr/>
            <p:nvPr/>
          </p:nvSpPr>
          <p:spPr>
            <a:xfrm>
              <a:off x="5257800" y="3048000"/>
              <a:ext cx="2667000" cy="11430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618" name="TextBox 6"/>
            <p:cNvSpPr txBox="1">
              <a:spLocks noChangeArrowheads="1"/>
            </p:cNvSpPr>
            <p:nvPr/>
          </p:nvSpPr>
          <p:spPr bwMode="auto">
            <a:xfrm>
              <a:off x="6096000" y="2919393"/>
              <a:ext cx="990600" cy="657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500" dirty="0"/>
                <a:t>GPU</a:t>
              </a:r>
            </a:p>
          </p:txBody>
        </p:sp>
        <p:grpSp>
          <p:nvGrpSpPr>
            <p:cNvPr id="25619" name="Group 40"/>
            <p:cNvGrpSpPr>
              <a:grpSpLocks/>
            </p:cNvGrpSpPr>
            <p:nvPr/>
          </p:nvGrpSpPr>
          <p:grpSpPr bwMode="auto">
            <a:xfrm>
              <a:off x="5410200" y="3200400"/>
              <a:ext cx="2400300" cy="838200"/>
              <a:chOff x="2362200" y="3276600"/>
              <a:chExt cx="2400300" cy="838200"/>
            </a:xfrm>
          </p:grpSpPr>
          <p:sp>
            <p:nvSpPr>
              <p:cNvPr id="11" name="Rounded Rectangle 10"/>
              <p:cNvSpPr/>
              <p:nvPr/>
            </p:nvSpPr>
            <p:spPr bwMode="auto">
              <a:xfrm>
                <a:off x="2362201" y="3276600"/>
                <a:ext cx="609599" cy="424544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1435" tIns="25718" rIns="51435" bIns="25718" anchor="ctr"/>
              <a:lstStyle/>
              <a:p>
                <a:pPr algn="ctr">
                  <a:defRPr/>
                </a:pPr>
                <a:r>
                  <a:rPr lang="en-US" sz="1200" dirty="0">
                    <a:latin typeface="Arial Narrow" pitchFamily="34" charset="0"/>
                  </a:rPr>
                  <a:t>M0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 bwMode="auto">
              <a:xfrm>
                <a:off x="2362200" y="3733800"/>
                <a:ext cx="2400300" cy="38100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1435" tIns="25718" rIns="51435" bIns="25718" anchor="ctr"/>
              <a:lstStyle/>
              <a:p>
                <a:pPr algn="ctr">
                  <a:defRPr/>
                </a:pPr>
                <a:r>
                  <a:rPr lang="en-US" sz="1200" dirty="0">
                    <a:latin typeface="Arial Narrow" pitchFamily="34" charset="0"/>
                  </a:rPr>
                  <a:t>RAM</a:t>
                </a:r>
              </a:p>
            </p:txBody>
          </p:sp>
        </p:grpSp>
        <p:sp>
          <p:nvSpPr>
            <p:cNvPr id="44" name="Rounded Rectangle 43"/>
            <p:cNvSpPr/>
            <p:nvPr/>
          </p:nvSpPr>
          <p:spPr bwMode="auto">
            <a:xfrm>
              <a:off x="7162802" y="3200400"/>
              <a:ext cx="609599" cy="42454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5" tIns="25718" rIns="51435" bIns="25718" anchor="ctr"/>
            <a:lstStyle/>
            <a:p>
              <a:pPr algn="ctr">
                <a:defRPr/>
              </a:pPr>
              <a:r>
                <a:rPr lang="en-US" sz="1200" dirty="0">
                  <a:latin typeface="Arial Narrow" pitchFamily="34" charset="0"/>
                </a:rPr>
                <a:t>Mk</a:t>
              </a:r>
            </a:p>
          </p:txBody>
        </p:sp>
        <p:sp>
          <p:nvSpPr>
            <p:cNvPr id="25623" name="TextBox 76"/>
            <p:cNvSpPr txBox="1">
              <a:spLocks noChangeArrowheads="1"/>
            </p:cNvSpPr>
            <p:nvPr/>
          </p:nvSpPr>
          <p:spPr bwMode="auto">
            <a:xfrm>
              <a:off x="6134100" y="3224193"/>
              <a:ext cx="990600" cy="65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500"/>
                <a:t>• • •</a:t>
              </a:r>
            </a:p>
          </p:txBody>
        </p:sp>
      </p:grpSp>
      <p:sp>
        <p:nvSpPr>
          <p:cNvPr id="25602" name="TextBox 3"/>
          <p:cNvSpPr txBox="1">
            <a:spLocks noChangeArrowheads="1"/>
          </p:cNvSpPr>
          <p:nvPr/>
        </p:nvSpPr>
        <p:spPr bwMode="auto">
          <a:xfrm>
            <a:off x="3714750" y="1300166"/>
            <a:ext cx="3371850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__global__</a:t>
            </a:r>
          </a:p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vecAddKernel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(float *A,</a:t>
            </a:r>
          </a:p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float *B, float *C, 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n)</a:t>
            </a:r>
          </a:p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blockDim.x</a:t>
            </a:r>
            <a:endParaRPr lang="en-US" sz="105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+ 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1" hangingPunct="1"/>
            <a:endParaRPr lang="en-US" sz="105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if( 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&lt;n ) C[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A[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]+B[</a:t>
            </a:r>
            <a:r>
              <a:rPr lang="en-US" sz="105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 eaLnBrk="1" hangingPunct="1"/>
            <a:r>
              <a:rPr lang="en-US" sz="105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5" name="Curved Connector 4"/>
          <p:cNvCxnSpPr>
            <a:stCxn id="47" idx="0"/>
          </p:cNvCxnSpPr>
          <p:nvPr/>
        </p:nvCxnSpPr>
        <p:spPr>
          <a:xfrm rot="5400000" flipH="1" flipV="1">
            <a:off x="3218873" y="1502681"/>
            <a:ext cx="591704" cy="2400299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21037" y="1916219"/>
            <a:ext cx="2228850" cy="411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1157869"/>
      </p:ext>
    </p:extLst>
  </p:cSld>
  <p:clrMapOvr>
    <a:masterClrMapping/>
  </p:clrMapOvr>
  <p:transition advTm="1556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602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1500" dirty="0"/>
              <a:t>More on CUDA Function Declarations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762000" y="2447684"/>
            <a:ext cx="5279307" cy="2385861"/>
          </a:xfrm>
        </p:spPr>
        <p:txBody>
          <a:bodyPr>
            <a:normAutofit/>
          </a:bodyPr>
          <a:lstStyle/>
          <a:p>
            <a:pPr>
              <a:buFontTx/>
              <a:buChar char="−"/>
              <a:tabLst>
                <a:tab pos="770335" algn="l"/>
                <a:tab pos="1456135" algn="l"/>
                <a:tab pos="2141935" algn="l"/>
                <a:tab pos="2827735" algn="l"/>
                <a:tab pos="3513535" algn="l"/>
                <a:tab pos="4199335" algn="l"/>
                <a:tab pos="4885135" algn="l"/>
                <a:tab pos="5570935" algn="l"/>
                <a:tab pos="6256735" algn="l"/>
                <a:tab pos="6942535" algn="l"/>
                <a:tab pos="7628335" algn="l"/>
              </a:tabLst>
            </a:pPr>
            <a:r>
              <a:rPr lang="en-US" sz="1350" b="1" dirty="0">
                <a:solidFill>
                  <a:srgbClr val="3333CC"/>
                </a:solidFill>
                <a:latin typeface="Courier New" pitchFamily="49" charset="0"/>
              </a:rPr>
              <a:t>__global__</a:t>
            </a:r>
            <a:r>
              <a:rPr lang="en-US" sz="1350" dirty="0"/>
              <a:t> defines a kernel function</a:t>
            </a:r>
          </a:p>
          <a:p>
            <a:pPr marL="642938" lvl="1" indent="-342900">
              <a:buFontTx/>
              <a:buChar char="−"/>
              <a:tabLst>
                <a:tab pos="770335" algn="l"/>
                <a:tab pos="1456135" algn="l"/>
                <a:tab pos="2141935" algn="l"/>
                <a:tab pos="2827735" algn="l"/>
                <a:tab pos="3513535" algn="l"/>
                <a:tab pos="4199335" algn="l"/>
                <a:tab pos="4885135" algn="l"/>
                <a:tab pos="5570935" algn="l"/>
                <a:tab pos="6256735" algn="l"/>
                <a:tab pos="6942535" algn="l"/>
                <a:tab pos="7628335" algn="l"/>
              </a:tabLst>
            </a:pPr>
            <a:r>
              <a:rPr lang="en-US" sz="1200" dirty="0"/>
              <a:t>Each “__” consists of two underscore characters</a:t>
            </a:r>
          </a:p>
          <a:p>
            <a:pPr marL="642938" lvl="1" indent="-342900">
              <a:buFontTx/>
              <a:buChar char="−"/>
              <a:tabLst>
                <a:tab pos="770335" algn="l"/>
                <a:tab pos="1456135" algn="l"/>
                <a:tab pos="2141935" algn="l"/>
                <a:tab pos="2827735" algn="l"/>
                <a:tab pos="3513535" algn="l"/>
                <a:tab pos="4199335" algn="l"/>
                <a:tab pos="4885135" algn="l"/>
                <a:tab pos="5570935" algn="l"/>
                <a:tab pos="6256735" algn="l"/>
                <a:tab pos="6942535" algn="l"/>
                <a:tab pos="7628335" algn="l"/>
              </a:tabLst>
            </a:pPr>
            <a:r>
              <a:rPr lang="en-US" sz="1200" dirty="0"/>
              <a:t>A kernel function must return </a:t>
            </a:r>
            <a:r>
              <a:rPr lang="en-US" sz="1200" b="1" dirty="0">
                <a:solidFill>
                  <a:srgbClr val="3333CC"/>
                </a:solidFill>
                <a:latin typeface="Courier New" pitchFamily="49" charset="0"/>
              </a:rPr>
              <a:t>void</a:t>
            </a:r>
          </a:p>
          <a:p>
            <a:pPr>
              <a:buFontTx/>
              <a:buChar char="−"/>
              <a:tabLst>
                <a:tab pos="770335" algn="l"/>
                <a:tab pos="1456135" algn="l"/>
                <a:tab pos="2141935" algn="l"/>
                <a:tab pos="2827735" algn="l"/>
                <a:tab pos="3513535" algn="l"/>
                <a:tab pos="4199335" algn="l"/>
                <a:tab pos="4885135" algn="l"/>
                <a:tab pos="5570935" algn="l"/>
                <a:tab pos="6256735" algn="l"/>
                <a:tab pos="6942535" algn="l"/>
                <a:tab pos="7628335" algn="l"/>
              </a:tabLst>
            </a:pPr>
            <a:r>
              <a:rPr lang="en-US" sz="1350" b="1" dirty="0">
                <a:solidFill>
                  <a:srgbClr val="3333CC"/>
                </a:solidFill>
                <a:latin typeface="Courier New" pitchFamily="49" charset="0"/>
              </a:rPr>
              <a:t>__device__</a:t>
            </a:r>
            <a:r>
              <a:rPr lang="en-US" sz="1350" dirty="0"/>
              <a:t> and </a:t>
            </a:r>
            <a:r>
              <a:rPr lang="en-US" sz="1350" b="1" dirty="0">
                <a:solidFill>
                  <a:srgbClr val="3333CC"/>
                </a:solidFill>
                <a:latin typeface="Courier New" pitchFamily="49" charset="0"/>
              </a:rPr>
              <a:t>__host__</a:t>
            </a:r>
            <a:r>
              <a:rPr lang="en-US" sz="1350" dirty="0"/>
              <a:t> can be used together</a:t>
            </a:r>
          </a:p>
          <a:p>
            <a:pPr>
              <a:buFontTx/>
              <a:buChar char="−"/>
              <a:tabLst>
                <a:tab pos="770335" algn="l"/>
                <a:tab pos="1456135" algn="l"/>
                <a:tab pos="2141935" algn="l"/>
                <a:tab pos="2827735" algn="l"/>
                <a:tab pos="3513535" algn="l"/>
                <a:tab pos="4199335" algn="l"/>
                <a:tab pos="4885135" algn="l"/>
                <a:tab pos="5570935" algn="l"/>
                <a:tab pos="6256735" algn="l"/>
                <a:tab pos="6942535" algn="l"/>
                <a:tab pos="7628335" algn="l"/>
              </a:tabLst>
            </a:pPr>
            <a:r>
              <a:rPr lang="en-US" sz="1350" b="1" dirty="0">
                <a:solidFill>
                  <a:srgbClr val="3333CC"/>
                </a:solidFill>
                <a:latin typeface="Courier New" pitchFamily="49" charset="0"/>
              </a:rPr>
              <a:t>__host__ </a:t>
            </a:r>
            <a:r>
              <a:rPr lang="en-US" sz="1350" dirty="0"/>
              <a:t>is optional if used alone</a:t>
            </a:r>
          </a:p>
          <a:p>
            <a:endParaRPr lang="en-US" dirty="0"/>
          </a:p>
        </p:txBody>
      </p:sp>
      <p:sp>
        <p:nvSpPr>
          <p:cNvPr id="25606" name="Slide Number Placeholder 26"/>
          <p:cNvSpPr>
            <a:spLocks noGrp="1"/>
          </p:cNvSpPr>
          <p:nvPr>
            <p:ph type="sldNum" sz="quarter" idx="4294967295"/>
          </p:nvPr>
        </p:nvSpPr>
        <p:spPr>
          <a:xfrm>
            <a:off x="5429250" y="4243388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62E49A-4FDB-4230-93E0-F948A910D114}" type="slidenum">
              <a:rPr lang="en-US" smtClean="0"/>
              <a:pPr>
                <a:defRPr/>
              </a:pPr>
              <a:t>7</a:t>
            </a:fld>
            <a:endParaRPr lang="en-US" smtClean="0"/>
          </a:p>
        </p:txBody>
      </p:sp>
      <p:grpSp>
        <p:nvGrpSpPr>
          <p:cNvPr id="26628" name="Group 2"/>
          <p:cNvGrpSpPr>
            <a:grpSpLocks/>
          </p:cNvGrpSpPr>
          <p:nvPr/>
        </p:nvGrpSpPr>
        <p:grpSpPr bwMode="auto">
          <a:xfrm>
            <a:off x="762001" y="1205996"/>
            <a:ext cx="5370910" cy="1028700"/>
            <a:chOff x="384" y="816"/>
            <a:chExt cx="5231" cy="1391"/>
          </a:xfrm>
        </p:grpSpPr>
        <p:sp>
          <p:nvSpPr>
            <p:cNvPr id="26631" name="Rectangle 3"/>
            <p:cNvSpPr>
              <a:spLocks noChangeArrowheads="1"/>
            </p:cNvSpPr>
            <p:nvPr/>
          </p:nvSpPr>
          <p:spPr bwMode="auto">
            <a:xfrm>
              <a:off x="4415" y="1893"/>
              <a:ext cx="1200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 algn="ctr">
                <a:spcBef>
                  <a:spcPts val="375"/>
                </a:spcBef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1050">
                  <a:solidFill>
                    <a:srgbClr val="000000"/>
                  </a:solidFill>
                  <a:latin typeface="Arial" charset="0"/>
                </a:rPr>
                <a:t>host</a:t>
              </a:r>
            </a:p>
          </p:txBody>
        </p:sp>
        <p:sp>
          <p:nvSpPr>
            <p:cNvPr id="26632" name="Rectangle 4"/>
            <p:cNvSpPr>
              <a:spLocks noChangeArrowheads="1"/>
            </p:cNvSpPr>
            <p:nvPr/>
          </p:nvSpPr>
          <p:spPr bwMode="auto">
            <a:xfrm>
              <a:off x="3505" y="1893"/>
              <a:ext cx="911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 algn="ctr">
                <a:spcBef>
                  <a:spcPts val="375"/>
                </a:spcBef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1050">
                  <a:solidFill>
                    <a:srgbClr val="000000"/>
                  </a:solidFill>
                  <a:latin typeface="Arial" charset="0"/>
                </a:rPr>
                <a:t>host</a:t>
              </a:r>
            </a:p>
          </p:txBody>
        </p:sp>
        <p:sp>
          <p:nvSpPr>
            <p:cNvPr id="26633" name="Rectangle 5"/>
            <p:cNvSpPr>
              <a:spLocks noChangeArrowheads="1"/>
            </p:cNvSpPr>
            <p:nvPr/>
          </p:nvSpPr>
          <p:spPr bwMode="auto">
            <a:xfrm>
              <a:off x="384" y="1893"/>
              <a:ext cx="3121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>
                <a:spcBef>
                  <a:spcPts val="375"/>
                </a:spcBef>
                <a:buClr>
                  <a:srgbClr val="3333CC"/>
                </a:buClr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1050" b="1">
                  <a:solidFill>
                    <a:srgbClr val="3333CC"/>
                  </a:solidFill>
                  <a:latin typeface="Courier New" pitchFamily="49" charset="0"/>
                </a:rPr>
                <a:t>__host__</a:t>
              </a:r>
              <a:r>
                <a:rPr lang="en-US" sz="1050" b="1">
                  <a:solidFill>
                    <a:srgbClr val="000000"/>
                  </a:solidFill>
                  <a:latin typeface="Courier New" pitchFamily="49" charset="0"/>
                </a:rPr>
                <a:t>   float HostFunc()</a:t>
              </a:r>
              <a:r>
                <a:rPr lang="ar-SA" sz="1050" b="1">
                  <a:solidFill>
                    <a:srgbClr val="000000"/>
                  </a:solidFill>
                  <a:latin typeface="Courier New" pitchFamily="49" charset="0"/>
                </a:rPr>
                <a:t>‏</a:t>
              </a:r>
              <a:endParaRPr lang="en-US" sz="1050" b="1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26634" name="Rectangle 6"/>
            <p:cNvSpPr>
              <a:spLocks noChangeArrowheads="1"/>
            </p:cNvSpPr>
            <p:nvPr/>
          </p:nvSpPr>
          <p:spPr bwMode="auto">
            <a:xfrm>
              <a:off x="4415" y="1586"/>
              <a:ext cx="1200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 algn="ctr">
                <a:spcBef>
                  <a:spcPts val="375"/>
                </a:spcBef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1050">
                  <a:solidFill>
                    <a:srgbClr val="000000"/>
                  </a:solidFill>
                  <a:latin typeface="Arial" charset="0"/>
                </a:rPr>
                <a:t>host</a:t>
              </a:r>
            </a:p>
          </p:txBody>
        </p:sp>
        <p:sp>
          <p:nvSpPr>
            <p:cNvPr id="26635" name="Rectangle 7"/>
            <p:cNvSpPr>
              <a:spLocks noChangeArrowheads="1"/>
            </p:cNvSpPr>
            <p:nvPr/>
          </p:nvSpPr>
          <p:spPr bwMode="auto">
            <a:xfrm>
              <a:off x="3505" y="1586"/>
              <a:ext cx="91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 algn="ctr">
                <a:spcBef>
                  <a:spcPts val="375"/>
                </a:spcBef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1050">
                  <a:solidFill>
                    <a:srgbClr val="000000"/>
                  </a:solidFill>
                  <a:latin typeface="Arial" charset="0"/>
                </a:rPr>
                <a:t>device</a:t>
              </a:r>
            </a:p>
          </p:txBody>
        </p:sp>
        <p:sp>
          <p:nvSpPr>
            <p:cNvPr id="26636" name="Rectangle 8"/>
            <p:cNvSpPr>
              <a:spLocks noChangeArrowheads="1"/>
            </p:cNvSpPr>
            <p:nvPr/>
          </p:nvSpPr>
          <p:spPr bwMode="auto">
            <a:xfrm>
              <a:off x="384" y="1586"/>
              <a:ext cx="312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>
                <a:spcBef>
                  <a:spcPts val="375"/>
                </a:spcBef>
                <a:buClr>
                  <a:srgbClr val="3333CC"/>
                </a:buClr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1050" b="1">
                  <a:solidFill>
                    <a:srgbClr val="3333CC"/>
                  </a:solidFill>
                  <a:latin typeface="Courier New" pitchFamily="49" charset="0"/>
                </a:rPr>
                <a:t>__global__</a:t>
              </a:r>
              <a:r>
                <a:rPr lang="en-US" sz="1050" b="1">
                  <a:solidFill>
                    <a:srgbClr val="000000"/>
                  </a:solidFill>
                  <a:latin typeface="Courier New" pitchFamily="49" charset="0"/>
                </a:rPr>
                <a:t> void  KernelFunc()</a:t>
              </a:r>
              <a:r>
                <a:rPr lang="ar-SA" sz="1050" b="1">
                  <a:solidFill>
                    <a:srgbClr val="000000"/>
                  </a:solidFill>
                  <a:latin typeface="Courier New" pitchFamily="49" charset="0"/>
                </a:rPr>
                <a:t>‏</a:t>
              </a:r>
              <a:endParaRPr lang="en-US" sz="1050" b="1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26637" name="Rectangle 9"/>
            <p:cNvSpPr>
              <a:spLocks noChangeArrowheads="1"/>
            </p:cNvSpPr>
            <p:nvPr/>
          </p:nvSpPr>
          <p:spPr bwMode="auto">
            <a:xfrm>
              <a:off x="4415" y="1298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 algn="ctr">
                <a:spcBef>
                  <a:spcPts val="375"/>
                </a:spcBef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1050">
                  <a:solidFill>
                    <a:srgbClr val="000000"/>
                  </a:solidFill>
                  <a:latin typeface="Arial" charset="0"/>
                </a:rPr>
                <a:t>device</a:t>
              </a:r>
            </a:p>
          </p:txBody>
        </p:sp>
        <p:sp>
          <p:nvSpPr>
            <p:cNvPr id="26638" name="Rectangle 10"/>
            <p:cNvSpPr>
              <a:spLocks noChangeArrowheads="1"/>
            </p:cNvSpPr>
            <p:nvPr/>
          </p:nvSpPr>
          <p:spPr bwMode="auto">
            <a:xfrm>
              <a:off x="3505" y="1298"/>
              <a:ext cx="9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 algn="ctr">
                <a:spcBef>
                  <a:spcPts val="375"/>
                </a:spcBef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1050">
                  <a:solidFill>
                    <a:srgbClr val="000000"/>
                  </a:solidFill>
                  <a:latin typeface="Arial" charset="0"/>
                </a:rPr>
                <a:t>device</a:t>
              </a:r>
            </a:p>
          </p:txBody>
        </p:sp>
        <p:sp>
          <p:nvSpPr>
            <p:cNvPr id="26639" name="Rectangle 11"/>
            <p:cNvSpPr>
              <a:spLocks noChangeArrowheads="1"/>
            </p:cNvSpPr>
            <p:nvPr/>
          </p:nvSpPr>
          <p:spPr bwMode="auto">
            <a:xfrm>
              <a:off x="384" y="1298"/>
              <a:ext cx="31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>
                <a:spcBef>
                  <a:spcPts val="375"/>
                </a:spcBef>
                <a:buClr>
                  <a:srgbClr val="3333CC"/>
                </a:buClr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1050" b="1">
                  <a:solidFill>
                    <a:srgbClr val="3333CC"/>
                  </a:solidFill>
                  <a:latin typeface="Courier New" pitchFamily="49" charset="0"/>
                </a:rPr>
                <a:t>__device__</a:t>
              </a:r>
              <a:r>
                <a:rPr lang="en-US" sz="1050" b="1">
                  <a:solidFill>
                    <a:srgbClr val="000000"/>
                  </a:solidFill>
                  <a:latin typeface="Courier New" pitchFamily="49" charset="0"/>
                </a:rPr>
                <a:t> float DeviceFunc()</a:t>
              </a:r>
              <a:r>
                <a:rPr lang="ar-SA" sz="1050" b="1">
                  <a:solidFill>
                    <a:srgbClr val="000000"/>
                  </a:solidFill>
                  <a:latin typeface="Courier New" pitchFamily="49" charset="0"/>
                </a:rPr>
                <a:t>‏</a:t>
              </a:r>
              <a:endParaRPr lang="en-US" sz="1050" b="1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26640" name="Rectangle 12"/>
            <p:cNvSpPr>
              <a:spLocks noChangeArrowheads="1"/>
            </p:cNvSpPr>
            <p:nvPr/>
          </p:nvSpPr>
          <p:spPr bwMode="auto">
            <a:xfrm>
              <a:off x="4415" y="816"/>
              <a:ext cx="1200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 algn="ctr">
                <a:spcBef>
                  <a:spcPts val="375"/>
                </a:spcBef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Only callable from the:</a:t>
              </a:r>
            </a:p>
          </p:txBody>
        </p:sp>
        <p:sp>
          <p:nvSpPr>
            <p:cNvPr id="26641" name="Rectangle 13"/>
            <p:cNvSpPr>
              <a:spLocks noChangeArrowheads="1"/>
            </p:cNvSpPr>
            <p:nvPr/>
          </p:nvSpPr>
          <p:spPr bwMode="auto">
            <a:xfrm>
              <a:off x="3505" y="816"/>
              <a:ext cx="911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 algn="ctr">
                <a:spcBef>
                  <a:spcPts val="375"/>
                </a:spcBef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Executed on the:</a:t>
              </a:r>
            </a:p>
          </p:txBody>
        </p:sp>
        <p:sp>
          <p:nvSpPr>
            <p:cNvPr id="26642" name="Rectangle 14"/>
            <p:cNvSpPr>
              <a:spLocks noChangeArrowheads="1"/>
            </p:cNvSpPr>
            <p:nvPr/>
          </p:nvSpPr>
          <p:spPr bwMode="auto">
            <a:xfrm>
              <a:off x="384" y="816"/>
              <a:ext cx="3121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6643" name="Line 15"/>
            <p:cNvSpPr>
              <a:spLocks noChangeShapeType="1"/>
            </p:cNvSpPr>
            <p:nvPr/>
          </p:nvSpPr>
          <p:spPr bwMode="auto">
            <a:xfrm>
              <a:off x="384" y="816"/>
              <a:ext cx="5232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6644" name="Line 16"/>
            <p:cNvSpPr>
              <a:spLocks noChangeShapeType="1"/>
            </p:cNvSpPr>
            <p:nvPr/>
          </p:nvSpPr>
          <p:spPr bwMode="auto">
            <a:xfrm>
              <a:off x="384" y="1298"/>
              <a:ext cx="523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6645" name="Line 17"/>
            <p:cNvSpPr>
              <a:spLocks noChangeShapeType="1"/>
            </p:cNvSpPr>
            <p:nvPr/>
          </p:nvSpPr>
          <p:spPr bwMode="auto">
            <a:xfrm>
              <a:off x="384" y="1586"/>
              <a:ext cx="523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6646" name="Line 18"/>
            <p:cNvSpPr>
              <a:spLocks noChangeShapeType="1"/>
            </p:cNvSpPr>
            <p:nvPr/>
          </p:nvSpPr>
          <p:spPr bwMode="auto">
            <a:xfrm>
              <a:off x="384" y="1893"/>
              <a:ext cx="523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6647" name="Line 19"/>
            <p:cNvSpPr>
              <a:spLocks noChangeShapeType="1"/>
            </p:cNvSpPr>
            <p:nvPr/>
          </p:nvSpPr>
          <p:spPr bwMode="auto">
            <a:xfrm>
              <a:off x="384" y="2208"/>
              <a:ext cx="5232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6648" name="Line 20"/>
            <p:cNvSpPr>
              <a:spLocks noChangeShapeType="1"/>
            </p:cNvSpPr>
            <p:nvPr/>
          </p:nvSpPr>
          <p:spPr bwMode="auto">
            <a:xfrm>
              <a:off x="384" y="816"/>
              <a:ext cx="1" cy="139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6649" name="Line 21"/>
            <p:cNvSpPr>
              <a:spLocks noChangeShapeType="1"/>
            </p:cNvSpPr>
            <p:nvPr/>
          </p:nvSpPr>
          <p:spPr bwMode="auto">
            <a:xfrm>
              <a:off x="3505" y="816"/>
              <a:ext cx="1" cy="139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6650" name="Line 22"/>
            <p:cNvSpPr>
              <a:spLocks noChangeShapeType="1"/>
            </p:cNvSpPr>
            <p:nvPr/>
          </p:nvSpPr>
          <p:spPr bwMode="auto">
            <a:xfrm>
              <a:off x="4415" y="816"/>
              <a:ext cx="1" cy="139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6651" name="Line 23"/>
            <p:cNvSpPr>
              <a:spLocks noChangeShapeType="1"/>
            </p:cNvSpPr>
            <p:nvPr/>
          </p:nvSpPr>
          <p:spPr bwMode="auto">
            <a:xfrm>
              <a:off x="5616" y="816"/>
              <a:ext cx="1" cy="139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16004"/>
      </p:ext>
    </p:extLst>
  </p:cSld>
  <p:clrMapOvr>
    <a:masterClrMapping/>
  </p:clrMapOvr>
  <p:transition advTm="243638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32826" y="1336622"/>
            <a:ext cx="4000748" cy="358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</a:rPr>
              <a:t>Integrated C programs with CUDA extensions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04698" y="2053968"/>
            <a:ext cx="2971799" cy="276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chemeClr val="bg1"/>
                </a:solidFill>
              </a:rPr>
              <a:t>NVCC Compiler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2731360"/>
            <a:ext cx="1887994" cy="405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chemeClr val="bg1"/>
                </a:solidFill>
              </a:rPr>
              <a:t>Host C Compiler/ Linker</a:t>
            </a:r>
          </a:p>
        </p:txBody>
      </p:sp>
      <p:sp>
        <p:nvSpPr>
          <p:cNvPr id="11" name="Right Arrow 10"/>
          <p:cNvSpPr/>
          <p:nvPr/>
        </p:nvSpPr>
        <p:spPr>
          <a:xfrm rot="5400000">
            <a:off x="3281232" y="1674474"/>
            <a:ext cx="303935" cy="269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2401152" y="2355901"/>
            <a:ext cx="374073" cy="31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7656" name="TextBox 12"/>
          <p:cNvSpPr txBox="1">
            <a:spLocks noChangeArrowheads="1"/>
          </p:cNvSpPr>
          <p:nvPr/>
        </p:nvSpPr>
        <p:spPr bwMode="auto">
          <a:xfrm>
            <a:off x="1541085" y="2481581"/>
            <a:ext cx="81934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</a:rPr>
              <a:t>Host Code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4004824" y="2338341"/>
            <a:ext cx="314666" cy="3740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7658" name="TextBox 14"/>
          <p:cNvSpPr txBox="1">
            <a:spLocks noChangeArrowheads="1"/>
          </p:cNvSpPr>
          <p:nvPr/>
        </p:nvSpPr>
        <p:spPr bwMode="auto">
          <a:xfrm>
            <a:off x="4368637" y="2477929"/>
            <a:ext cx="12157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chemeClr val="bg1"/>
                </a:solidFill>
              </a:rPr>
              <a:t>Device Code (PTX)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2430856" y="3148214"/>
            <a:ext cx="314666" cy="3740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8" name="Rectangle 17"/>
          <p:cNvSpPr/>
          <p:nvPr/>
        </p:nvSpPr>
        <p:spPr>
          <a:xfrm>
            <a:off x="3591549" y="2743201"/>
            <a:ext cx="1887994" cy="405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solidFill>
                  <a:schemeClr val="bg1"/>
                </a:solidFill>
              </a:rPr>
              <a:t>Device Just-in-Time Compiler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4053972" y="3148214"/>
            <a:ext cx="314666" cy="3740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20" name="Rectangle 19"/>
          <p:cNvSpPr/>
          <p:nvPr/>
        </p:nvSpPr>
        <p:spPr>
          <a:xfrm>
            <a:off x="1490224" y="3548264"/>
            <a:ext cx="4000748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Heterogeneous Computing Platform with</a:t>
            </a:r>
          </a:p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CPUs, GPUs, etc.</a:t>
            </a:r>
          </a:p>
        </p:txBody>
      </p:sp>
      <p:sp>
        <p:nvSpPr>
          <p:cNvPr id="27663" name="Title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Compiling A CUDA Program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2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076">
        <p:fade/>
      </p:transition>
    </mc:Choice>
    <mc:Fallback xmlns="">
      <p:transition spd="med" advTm="1020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9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46">
        <p:fade/>
      </p:transition>
    </mc:Choice>
    <mc:Fallback xmlns="">
      <p:transition spd="med" advTm="74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11.5|90.2|72.9|33.3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2|13.4|0.5|9.4|98.6"/>
</p:tagLst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" id="{0848F2FB-AEB1-4910-8E65-BBBCF6CD190B}" vid="{D339EBCA-7C51-47D9-A2F7-BF15B4FA45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3.21</Order0>
    <Test_x0020_Field xmlns="1956f548-e1c6-4bad-9b00-9434a603b471">Slides</Test_x0020_Field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Props1.xml><?xml version="1.0" encoding="utf-8"?>
<ds:datastoreItem xmlns:ds="http://schemas.openxmlformats.org/officeDocument/2006/customXml" ds:itemID="{B86EFE6C-A839-4270-A70A-C4539688A11A}"/>
</file>

<file path=customXml/itemProps2.xml><?xml version="1.0" encoding="utf-8"?>
<ds:datastoreItem xmlns:ds="http://schemas.openxmlformats.org/officeDocument/2006/customXml" ds:itemID="{62225B3B-6334-48FF-8A59-46838D4822BA}"/>
</file>

<file path=customXml/itemProps3.xml><?xml version="1.0" encoding="utf-8"?>
<ds:datastoreItem xmlns:ds="http://schemas.openxmlformats.org/officeDocument/2006/customXml" ds:itemID="{5D0362DC-E863-45A6-9E91-0DCCB60E6CF0}"/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4536</TotalTime>
  <Words>483</Words>
  <Application>Microsoft Office PowerPoint</Application>
  <PresentationFormat>Custom</PresentationFormat>
  <Paragraphs>99</Paragraphs>
  <Slides>9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MS PGothic</vt:lpstr>
      <vt:lpstr>AkzidenzGrotesk</vt:lpstr>
      <vt:lpstr>Akzidenz-Grotesk Extended BQ</vt:lpstr>
      <vt:lpstr>Arial</vt:lpstr>
      <vt:lpstr>Arial Narrow</vt:lpstr>
      <vt:lpstr>Calibri</vt:lpstr>
      <vt:lpstr>Courier New</vt:lpstr>
      <vt:lpstr>Palatino</vt:lpstr>
      <vt:lpstr>Sentinel Medium</vt:lpstr>
      <vt:lpstr>Tahoma</vt:lpstr>
      <vt:lpstr>Times New Roman</vt:lpstr>
      <vt:lpstr>Trebuchet MS</vt:lpstr>
      <vt:lpstr>2_Title &amp; Bullet </vt:lpstr>
      <vt:lpstr>Module 3.1 - CUDA Parallelism Model </vt:lpstr>
      <vt:lpstr>Objective</vt:lpstr>
      <vt:lpstr>Example: Vector Addition Kernel</vt:lpstr>
      <vt:lpstr>Example: Vector Addition Kernel Launch (Host Code)</vt:lpstr>
      <vt:lpstr>More on Kernel Launch (Host Code)</vt:lpstr>
      <vt:lpstr>Kernel execution in a nutshell</vt:lpstr>
      <vt:lpstr>More on CUDA Function Declarations</vt:lpstr>
      <vt:lpstr>Compiling A CUDA Program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03 - CUDA Parallelism Model</dc:title>
  <dc:creator>Cook, Colleen N</dc:creator>
  <cp:lastModifiedBy>Andrew Schuh</cp:lastModifiedBy>
  <cp:revision>51</cp:revision>
  <dcterms:created xsi:type="dcterms:W3CDTF">2013-11-15T21:49:21Z</dcterms:created>
  <dcterms:modified xsi:type="dcterms:W3CDTF">2016-03-25T05:33:10Z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true</vt:bool>
  </property>
  <property fmtid="{D5CDD505-2E9C-101B-9397-08002B2CF9AE}" pid="6" name="Ready for Review">
    <vt:bool>false</vt:bool>
  </property>
</Properties>
</file>